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4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4"/>
    <p:restoredTop sz="94608"/>
  </p:normalViewPr>
  <p:slideViewPr>
    <p:cSldViewPr snapToGrid="0" snapToObjects="1">
      <p:cViewPr varScale="1">
        <p:scale>
          <a:sx n="63" d="100"/>
          <a:sy n="63" d="100"/>
        </p:scale>
        <p:origin x="-126" y="-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34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393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90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45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57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597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31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9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931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761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261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DFA61C7-70A6-4544-9C93-E069FDA20805}" type="datetimeFigureOut">
              <a:rPr lang="fr-FR" smtClean="0"/>
              <a:t>07/03/2018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8C638ED-D516-E143-849F-6B8C227B419C}" type="slidenum">
              <a:rPr lang="fr-FR" smtClean="0"/>
              <a:t>‹N›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27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als.it/nozion/noziof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uolavalore.indire.it/nuove_risorse/parole-in-campo-comprendere-i-rapporti-semantici-tra-le-parole-per-arricchire-consapevolmente-il-vocabolario-di-base/" TargetMode="External"/><Relationship Id="rId2" Type="http://schemas.openxmlformats.org/officeDocument/2006/relationships/hyperlink" Target="http://www.indire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ulogos.it/" TargetMode="External"/><Relationship Id="rId5" Type="http://schemas.openxmlformats.org/officeDocument/2006/relationships/hyperlink" Target="http://www.corrige.it/" TargetMode="External"/><Relationship Id="rId4" Type="http://schemas.openxmlformats.org/officeDocument/2006/relationships/hyperlink" Target="http://www.scuolavalore.indire.it/nuove_risorse/faciliter-la-comprehension-ecrite-pour-mieux-supporter-la-production-ecrite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arliamoitaliano.altervista.org/dizionario-cultural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ilano.italianostranieri.org/it/" TargetMode="External"/><Relationship Id="rId2" Type="http://schemas.openxmlformats.org/officeDocument/2006/relationships/hyperlink" Target="http://www.fareparole.i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oll-descartes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63880" y="213360"/>
            <a:ext cx="10988040" cy="4673138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/>
              <a:t/>
            </a:r>
            <a:br>
              <a:rPr lang="it-IT" i="1" dirty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/>
              <a:t/>
            </a:r>
            <a:br>
              <a:rPr lang="it-IT" i="1" dirty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>Risorse </a:t>
            </a:r>
            <a:r>
              <a:rPr lang="it-IT" i="1" dirty="0"/>
              <a:t>informatiche e tecnologie per la didattica dell’italiano (L1, L2, </a:t>
            </a:r>
            <a:r>
              <a:rPr lang="it-IT" i="1" dirty="0" smtClean="0"/>
              <a:t>LS, LC1 e LC2)</a:t>
            </a:r>
            <a:r>
              <a:rPr lang="it-IT" dirty="0"/>
              <a:t/>
            </a:r>
            <a:br>
              <a:rPr lang="it-IT" dirty="0"/>
            </a:br>
            <a:endParaRPr lang="fr-FR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283682"/>
            <a:ext cx="9144000" cy="1655762"/>
          </a:xfrm>
        </p:spPr>
        <p:txBody>
          <a:bodyPr/>
          <a:lstStyle/>
          <a:p>
            <a:endParaRPr lang="it-IT" i="1" dirty="0" smtClean="0"/>
          </a:p>
          <a:p>
            <a:r>
              <a:rPr lang="it-IT" i="1" dirty="0" smtClean="0"/>
              <a:t>prospettive e problemi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504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Problemi e prospettive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3873"/>
          </a:xfrm>
        </p:spPr>
        <p:txBody>
          <a:bodyPr>
            <a:noAutofit/>
          </a:bodyPr>
          <a:lstStyle/>
          <a:p>
            <a:r>
              <a:rPr lang="it-IT" sz="2400" i="1" dirty="0" smtClean="0"/>
              <a:t>L1			Lingua Materna vs Lingua Madre</a:t>
            </a:r>
          </a:p>
          <a:p>
            <a:pPr lvl="8"/>
            <a:r>
              <a:rPr lang="it-IT" sz="1800" i="1" dirty="0" smtClean="0"/>
              <a:t>Dialetto   vs Lingua Italiana</a:t>
            </a:r>
          </a:p>
          <a:p>
            <a:r>
              <a:rPr lang="it-IT" sz="2400" i="1" dirty="0" smtClean="0"/>
              <a:t>L2			Lingua Italiana vs Lingua (francese/inglese..)</a:t>
            </a:r>
          </a:p>
          <a:p>
            <a:endParaRPr lang="it-IT" sz="2400" i="1" dirty="0" smtClean="0"/>
          </a:p>
          <a:p>
            <a:r>
              <a:rPr lang="it-IT" sz="2400" i="1" dirty="0" smtClean="0"/>
              <a:t>LS		</a:t>
            </a:r>
            <a:endParaRPr lang="it-IT" sz="2400" i="1" dirty="0" smtClean="0"/>
          </a:p>
          <a:p>
            <a:endParaRPr lang="it-IT" sz="2400" i="1" dirty="0" smtClean="0"/>
          </a:p>
          <a:p>
            <a:pPr marL="0" indent="0">
              <a:buNone/>
            </a:pPr>
            <a:r>
              <a:rPr lang="it-IT" sz="2400" i="1" dirty="0" smtClean="0"/>
              <a:t>LC1</a:t>
            </a:r>
          </a:p>
          <a:p>
            <a:pPr marL="0" indent="0">
              <a:buNone/>
            </a:pPr>
            <a:endParaRPr lang="it-IT" sz="2400" i="1" dirty="0" smtClean="0"/>
          </a:p>
          <a:p>
            <a:pPr marL="0" indent="0">
              <a:buNone/>
            </a:pPr>
            <a:r>
              <a:rPr lang="it-IT" sz="2400" i="1" dirty="0" smtClean="0"/>
              <a:t>LC2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22874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8950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Risorsa </a:t>
            </a:r>
            <a:r>
              <a:rPr lang="it-IT" dirty="0"/>
              <a:t>informatica di </a:t>
            </a:r>
            <a:r>
              <a:rPr lang="it-IT" dirty="0" smtClean="0"/>
              <a:t>glottodidattica</a:t>
            </a:r>
            <a:r>
              <a:rPr lang="it-IT" dirty="0"/>
              <a:t/>
            </a:r>
            <a:br>
              <a:rPr lang="it-IT" dirty="0"/>
            </a:b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u="sng" dirty="0" smtClean="0">
              <a:hlinkClick r:id="rId2"/>
            </a:endParaRPr>
          </a:p>
          <a:p>
            <a:r>
              <a:rPr lang="it-IT" u="sng" dirty="0">
                <a:hlinkClick r:id="rId2"/>
              </a:rPr>
              <a:t>http://www.itals.it/</a:t>
            </a:r>
            <a:endParaRPr lang="fr-FR" dirty="0"/>
          </a:p>
          <a:p>
            <a:endParaRPr lang="it-IT" u="sng" dirty="0">
              <a:hlinkClick r:id="rId2"/>
            </a:endParaRPr>
          </a:p>
          <a:p>
            <a:r>
              <a:rPr lang="it-IT" u="sng" dirty="0" smtClean="0">
                <a:hlinkClick r:id="rId2"/>
              </a:rPr>
              <a:t>http://www.itals.it/nozion/noziof.htm</a:t>
            </a:r>
            <a:r>
              <a:rPr lang="it-IT" dirty="0" smtClean="0"/>
              <a:t> - </a:t>
            </a:r>
            <a:r>
              <a:rPr lang="it-IT" dirty="0" err="1" smtClean="0"/>
              <a:t>Nozionario</a:t>
            </a:r>
            <a:r>
              <a:rPr lang="it-IT" dirty="0" smtClean="0"/>
              <a:t> di Glottodidattico</a:t>
            </a:r>
            <a:br>
              <a:rPr lang="it-IT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35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Italiano Lingua materna</a:t>
            </a:r>
            <a:br>
              <a:rPr lang="it-IT" dirty="0" smtClean="0"/>
            </a:b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u="sng" dirty="0"/>
              <a:t>http</a:t>
            </a:r>
            <a:r>
              <a:rPr lang="it-IT" u="sng" dirty="0" smtClean="0"/>
              <a:t>://</a:t>
            </a:r>
            <a:r>
              <a:rPr lang="it-IT" u="sng" dirty="0" smtClean="0">
                <a:hlinkClick r:id="rId2"/>
              </a:rPr>
              <a:t>www.indire.it</a:t>
            </a:r>
            <a:r>
              <a:rPr lang="it-IT" dirty="0" smtClean="0"/>
              <a:t> </a:t>
            </a:r>
            <a:endParaRPr lang="it-IT" dirty="0"/>
          </a:p>
          <a:p>
            <a:r>
              <a:rPr lang="it-IT" u="sng" dirty="0">
                <a:hlinkClick r:id="rId3"/>
              </a:rPr>
              <a:t>http://www.scuolavalore.indire.it/nuove_risorse/parole-in-campo-comprendere-i-rapporti-semantici-tra-le-parole-per-arricchire-consapevolmente-il-vocabolario-di-base/</a:t>
            </a:r>
            <a:r>
              <a:rPr lang="it-IT" dirty="0"/>
              <a:t> </a:t>
            </a:r>
          </a:p>
          <a:p>
            <a:r>
              <a:rPr lang="it-IT" u="sng" dirty="0">
                <a:hlinkClick r:id="rId4"/>
              </a:rPr>
              <a:t>http://www.scuolavalore.indire.it/nuove_risorse/faciliter-la-comprehension-ecrite-pour-mieux-supporter-la-production-ecrite/</a:t>
            </a:r>
            <a:r>
              <a:rPr lang="it-IT" dirty="0"/>
              <a:t> </a:t>
            </a:r>
          </a:p>
          <a:p>
            <a:r>
              <a:rPr lang="it-IT" u="sng" dirty="0"/>
              <a:t>http</a:t>
            </a:r>
            <a:r>
              <a:rPr lang="it-IT" u="sng" dirty="0" smtClean="0"/>
              <a:t>://</a:t>
            </a:r>
            <a:r>
              <a:rPr lang="it-IT" u="sng" dirty="0" smtClean="0">
                <a:hlinkClick r:id="rId5"/>
              </a:rPr>
              <a:t>www.corrige.it</a:t>
            </a:r>
            <a:endParaRPr lang="it-IT" dirty="0"/>
          </a:p>
          <a:p>
            <a:r>
              <a:rPr lang="it-IT" u="sng" dirty="0">
                <a:hlinkClick r:id="rId6"/>
              </a:rPr>
              <a:t>http://www.eulogos.it</a:t>
            </a:r>
            <a:r>
              <a:rPr lang="it-IT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81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Italiano Lingua straniera</a:t>
            </a:r>
            <a:br>
              <a:rPr lang="it-IT" dirty="0" smtClean="0"/>
            </a:b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 </a:t>
            </a:r>
            <a:endParaRPr lang="it-IT" dirty="0"/>
          </a:p>
          <a:p>
            <a:r>
              <a:rPr lang="fr-FR" u="sng" dirty="0">
                <a:hlinkClick r:id="rId2"/>
              </a:rPr>
              <a:t>http://parliamoitaliano.altervista.org/dizionario-culturale/</a:t>
            </a:r>
            <a:r>
              <a:rPr lang="fr-FR" dirty="0"/>
              <a:t> 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fr-FR" dirty="0"/>
              <a:t>La </a:t>
            </a:r>
            <a:r>
              <a:rPr lang="fr-FR" dirty="0" err="1"/>
              <a:t>lexiculture</a:t>
            </a:r>
            <a:r>
              <a:rPr lang="fr-FR" dirty="0"/>
              <a:t> dans le cadre de l’enseignement de l’italien L2 : le site « </a:t>
            </a:r>
            <a:r>
              <a:rPr lang="fr-FR" dirty="0" err="1"/>
              <a:t>Noi</a:t>
            </a:r>
            <a:r>
              <a:rPr lang="fr-FR" dirty="0"/>
              <a:t> </a:t>
            </a:r>
            <a:r>
              <a:rPr lang="fr-FR" dirty="0" err="1"/>
              <a:t>Parliamo</a:t>
            </a:r>
            <a:r>
              <a:rPr lang="fr-FR" dirty="0"/>
              <a:t> Italiano »</a:t>
            </a:r>
            <a:endParaRPr lang="it-IT" dirty="0"/>
          </a:p>
          <a:p>
            <a:r>
              <a:rPr lang="fr-FR" dirty="0"/>
              <a:t>Il présente cinq sections intitulées : </a:t>
            </a:r>
            <a:r>
              <a:rPr lang="fr-FR" i="1" dirty="0"/>
              <a:t>forum</a:t>
            </a:r>
            <a:r>
              <a:rPr lang="fr-FR" dirty="0"/>
              <a:t>, </a:t>
            </a:r>
            <a:r>
              <a:rPr lang="fr-FR" i="1" dirty="0"/>
              <a:t>doutes linguistiques</a:t>
            </a:r>
            <a:r>
              <a:rPr lang="fr-FR" dirty="0"/>
              <a:t>, </a:t>
            </a:r>
            <a:r>
              <a:rPr lang="fr-FR" i="1" dirty="0"/>
              <a:t>chat</a:t>
            </a:r>
            <a:r>
              <a:rPr lang="fr-FR" dirty="0"/>
              <a:t>, </a:t>
            </a:r>
            <a:r>
              <a:rPr lang="fr-FR" i="1" dirty="0"/>
              <a:t>dictionnaire culturel</a:t>
            </a:r>
            <a:r>
              <a:rPr lang="fr-FR" dirty="0"/>
              <a:t> et </a:t>
            </a:r>
            <a:r>
              <a:rPr lang="fr-FR" i="1" dirty="0"/>
              <a:t>jeux de langue</a:t>
            </a:r>
            <a:endParaRPr lang="it-IT" dirty="0"/>
          </a:p>
          <a:p>
            <a:r>
              <a:rPr lang="it-IT" b="1" dirty="0" err="1"/>
              <a:t>Lessicultura</a:t>
            </a:r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431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Lessicultura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Questo termine, proposto da </a:t>
            </a:r>
            <a:r>
              <a:rPr lang="it-IT" dirty="0" err="1" smtClean="0"/>
              <a:t>Galisson</a:t>
            </a:r>
            <a:r>
              <a:rPr lang="it-IT" dirty="0" smtClean="0"/>
              <a:t> e divenuto comune in Francia come </a:t>
            </a:r>
            <a:r>
              <a:rPr lang="it-IT" i="1" dirty="0" err="1" smtClean="0"/>
              <a:t>lexiculture</a:t>
            </a:r>
            <a:r>
              <a:rPr lang="it-IT" i="1" dirty="0" smtClean="0"/>
              <a:t>, </a:t>
            </a:r>
            <a:r>
              <a:rPr lang="it-IT" dirty="0" smtClean="0"/>
              <a:t>descrive il particolare valore aggiunto al significato delle parole ad opera del contesto culturale. Si tratta di una carica culturale condivisa solo dai parlanti nativi che si trovano</a:t>
            </a:r>
            <a:r>
              <a:rPr lang="it-IT" i="1" dirty="0" smtClean="0"/>
              <a:t> in quel momento</a:t>
            </a:r>
            <a:r>
              <a:rPr lang="it-IT" dirty="0" smtClean="0"/>
              <a:t> a vivere nella cultura di quel popolo: ad esempio, "compagni di merende" è una frase innocua per un italiano che non abbia seguito le vicende del "mostro di Firenze" a metà degli anni Novanta, ma chi l'ha usata in quegli anni riferendosi al Capo dello Stato è stato condannato per vilipendio a causa del suo significato </a:t>
            </a:r>
            <a:r>
              <a:rPr lang="it-IT" dirty="0" err="1" smtClean="0"/>
              <a:t>lessiculturale</a:t>
            </a:r>
            <a:r>
              <a:rPr lang="it-IT" dirty="0" smtClean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731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Italiano Lingua seconda</a:t>
            </a:r>
            <a:br>
              <a:rPr lang="it-IT" dirty="0" smtClean="0"/>
            </a:b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u="sng" dirty="0" smtClean="0">
              <a:hlinkClick r:id="rId2"/>
            </a:endParaRPr>
          </a:p>
          <a:p>
            <a:endParaRPr lang="it-IT" u="sng" dirty="0">
              <a:hlinkClick r:id="rId2"/>
            </a:endParaRPr>
          </a:p>
          <a:p>
            <a:r>
              <a:rPr lang="it-IT" u="sng" dirty="0" smtClean="0">
                <a:hlinkClick r:id="rId2"/>
              </a:rPr>
              <a:t>http</a:t>
            </a:r>
            <a:r>
              <a:rPr lang="it-IT" u="sng" dirty="0">
                <a:hlinkClick r:id="rId2"/>
              </a:rPr>
              <a:t>://www.fareparole.it/</a:t>
            </a:r>
            <a:r>
              <a:rPr lang="it-IT" dirty="0"/>
              <a:t> </a:t>
            </a:r>
          </a:p>
          <a:p>
            <a:r>
              <a:rPr lang="it-IT" dirty="0"/>
              <a:t> </a:t>
            </a:r>
          </a:p>
          <a:p>
            <a:r>
              <a:rPr lang="it-IT" dirty="0" smtClean="0">
                <a:hlinkClick r:id="rId3"/>
              </a:rPr>
              <a:t>http</a:t>
            </a:r>
            <a:r>
              <a:rPr lang="it-IT" dirty="0">
                <a:hlinkClick r:id="rId3"/>
              </a:rPr>
              <a:t>://</a:t>
            </a:r>
            <a:r>
              <a:rPr lang="it-IT" dirty="0" smtClean="0">
                <a:hlinkClick r:id="rId3"/>
              </a:rPr>
              <a:t>milano.italianostranieri.org/it/</a:t>
            </a:r>
            <a:endParaRPr lang="it-IT" dirty="0" smtClean="0"/>
          </a:p>
          <a:p>
            <a:endParaRPr lang="it-IT" u="sng" dirty="0">
              <a:hlinkClick r:id="rId4"/>
            </a:endParaRPr>
          </a:p>
          <a:p>
            <a:r>
              <a:rPr lang="it-IT" u="sng" dirty="0" smtClean="0">
                <a:hlinkClick r:id="rId4"/>
              </a:rPr>
              <a:t>http</a:t>
            </a:r>
            <a:r>
              <a:rPr lang="it-IT" u="sng" dirty="0">
                <a:hlinkClick r:id="rId4"/>
              </a:rPr>
              <a:t>://www.roll-descartes.fr</a:t>
            </a:r>
            <a:r>
              <a:rPr lang="it-IT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849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215</TotalTime>
  <Words>61</Words>
  <Application>Microsoft Office PowerPoint</Application>
  <PresentationFormat>Personalizzato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Retrospettivo</vt:lpstr>
      <vt:lpstr>      Risorse informatiche e tecnologie per la didattica dell’italiano (L1, L2, LS, LC1 e LC2) </vt:lpstr>
      <vt:lpstr>Problemi e prospettive</vt:lpstr>
      <vt:lpstr> Risorsa informatica di glottodidattica </vt:lpstr>
      <vt:lpstr>Italiano Lingua materna </vt:lpstr>
      <vt:lpstr>Italiano Lingua straniera </vt:lpstr>
      <vt:lpstr>Lessicultura</vt:lpstr>
      <vt:lpstr>Italiano Lingua seconda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Risorse informatiche e tecnologie per la didattica dell’italiano (L1, L2, LS):</dc:title>
  <dc:creator>Spiezia Raffaele</dc:creator>
  <cp:lastModifiedBy>utente</cp:lastModifiedBy>
  <cp:revision>13</cp:revision>
  <dcterms:created xsi:type="dcterms:W3CDTF">2018-03-07T07:58:01Z</dcterms:created>
  <dcterms:modified xsi:type="dcterms:W3CDTF">2018-03-07T15:38:25Z</dcterms:modified>
</cp:coreProperties>
</file>